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72" r:id="rId4"/>
    <p:sldId id="275" r:id="rId5"/>
    <p:sldId id="274" r:id="rId6"/>
    <p:sldId id="279" r:id="rId7"/>
    <p:sldId id="281" r:id="rId8"/>
    <p:sldId id="282" r:id="rId9"/>
    <p:sldId id="302" r:id="rId10"/>
    <p:sldId id="284" r:id="rId11"/>
    <p:sldId id="287" r:id="rId12"/>
    <p:sldId id="288" r:id="rId13"/>
    <p:sldId id="285" r:id="rId14"/>
    <p:sldId id="303" r:id="rId15"/>
    <p:sldId id="307" r:id="rId16"/>
    <p:sldId id="315" r:id="rId17"/>
    <p:sldId id="308" r:id="rId18"/>
    <p:sldId id="309" r:id="rId19"/>
    <p:sldId id="310" r:id="rId20"/>
    <p:sldId id="311" r:id="rId21"/>
    <p:sldId id="312" r:id="rId22"/>
    <p:sldId id="304" r:id="rId23"/>
    <p:sldId id="305" r:id="rId24"/>
    <p:sldId id="291" r:id="rId25"/>
    <p:sldId id="306" r:id="rId26"/>
    <p:sldId id="292" r:id="rId27"/>
    <p:sldId id="295" r:id="rId28"/>
    <p:sldId id="313" r:id="rId29"/>
    <p:sldId id="294" r:id="rId30"/>
    <p:sldId id="314" r:id="rId31"/>
    <p:sldId id="316" r:id="rId32"/>
    <p:sldId id="27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6" autoAdjust="0"/>
    <p:restoredTop sz="94250" autoAdjust="0"/>
  </p:normalViewPr>
  <p:slideViewPr>
    <p:cSldViewPr snapToGrid="0">
      <p:cViewPr>
        <p:scale>
          <a:sx n="66" d="100"/>
          <a:sy n="66" d="100"/>
        </p:scale>
        <p:origin x="32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87D7F-8662-4A53-8899-DB21C46D7A08}" type="datetimeFigureOut">
              <a:rPr lang="ko-KR" altLang="en-US" smtClean="0"/>
              <a:t>2019-06-08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87BD0-6C3B-49EA-86AD-F68768B86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460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87BD0-6C3B-49EA-86AD-F68768B8658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918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87BD0-6C3B-49EA-86AD-F68768B8658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901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87BD0-6C3B-49EA-86AD-F68768B8658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84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87BD0-6C3B-49EA-86AD-F68768B8658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523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부족한 저의 발표를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블록체인을 이용한 기술 구현은 처음인지라</a:t>
            </a:r>
            <a:r>
              <a:rPr lang="en-US" altLang="ko-KR" dirty="0"/>
              <a:t>,</a:t>
            </a:r>
            <a:r>
              <a:rPr lang="ko-KR" altLang="en-US" dirty="0"/>
              <a:t> 아직 지식</a:t>
            </a:r>
            <a:r>
              <a:rPr lang="en-US" altLang="ko-KR" dirty="0"/>
              <a:t>, </a:t>
            </a:r>
            <a:r>
              <a:rPr lang="ko-KR" altLang="en-US" dirty="0"/>
              <a:t>기술 양측 전부에서 부족한점이 많습니다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남은 기간동안 프로젝트를 진행해 나가면서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부족한 부분은 학습하여 목표한 결과물을 낼 수 있도록 </a:t>
            </a:r>
            <a:r>
              <a:rPr lang="ko-KR" altLang="en-US" dirty="0" err="1"/>
              <a:t>부던히</a:t>
            </a:r>
            <a:r>
              <a:rPr lang="ko-KR" altLang="en-US" dirty="0"/>
              <a:t> 노력하도록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87BD0-6C3B-49EA-86AD-F68768B8658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420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oUNd8jfrt0?feature=oembe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Dlk34i1AKc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p14="http://schemas.microsoft.com/office/powerpoint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altLang="ko-KR">
                <a:solidFill>
                  <a:srgbClr val="FFFFFF"/>
                </a:solidFill>
              </a:rPr>
              <a:t>Yamconomy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ko-KR" altLang="en-US" b="1">
                <a:solidFill>
                  <a:schemeClr val="bg2"/>
                </a:solidFill>
              </a:rPr>
              <a:t>건전하고 신뢰성 있는 리뷰 생태계를 위하여</a:t>
            </a:r>
          </a:p>
        </p:txBody>
      </p:sp>
    </p:spTree>
    <p:extLst>
      <p:ext uri="{BB962C8B-B14F-4D97-AF65-F5344CB8AC3E}">
        <p14:creationId xmlns:p14="http://schemas.microsoft.com/office/powerpoint/2010/main" val="3186078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5" name="Group 294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6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0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5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7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9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1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2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3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52" name="Rectangle 351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3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693AB30-0B27-4C50-B8EE-1C14960C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400"/>
              <a:t>WEB</a:t>
            </a:r>
            <a:r>
              <a:rPr lang="ko-KR" altLang="en-US" sz="4400"/>
              <a:t>에서의 리뷰 작성</a:t>
            </a:r>
            <a:endParaRPr lang="en-US" altLang="ko-KR" sz="4400"/>
          </a:p>
        </p:txBody>
      </p: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56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7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0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0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5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7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2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A0AB993-15F5-40DC-9ED0-69477FBEB9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17" r="22765" b="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56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2" name="Group 34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4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98" name="Rectangle 39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0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5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693AB30-0B27-4C50-B8EE-1C14960C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400">
                <a:solidFill>
                  <a:srgbClr val="FFFFFF"/>
                </a:solidFill>
              </a:rPr>
              <a:t>리뷰 내용 작성</a:t>
            </a:r>
            <a:endParaRPr lang="en-US" altLang="ko-KR" sz="4400">
              <a:solidFill>
                <a:srgbClr val="FFFFFF"/>
              </a:solidFill>
            </a:endParaRPr>
          </a:p>
        </p:txBody>
      </p:sp>
      <p:sp useBgFill="1">
        <p:nvSpPr>
          <p:cNvPr id="45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0540E86-9781-48EF-9CCC-FBE01EB2A3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0" r="6465" b="-3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17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7" name="Group 216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8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9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2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7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1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25" name="Rectangle 424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7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9" name="Group 428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30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1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4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9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2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6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8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9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0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1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2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3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4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5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6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7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8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9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0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1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2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3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4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5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6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7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8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9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0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1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2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3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4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5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6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7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8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9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0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1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2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3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693AB30-0B27-4C50-B8EE-1C14960C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3700">
                <a:solidFill>
                  <a:srgbClr val="FFFFFF"/>
                </a:solidFill>
              </a:rPr>
              <a:t>리뷰 등록 후 </a:t>
            </a:r>
            <a:r>
              <a:rPr lang="en-US" altLang="ko-KR" sz="3700">
                <a:solidFill>
                  <a:srgbClr val="FFFFFF"/>
                </a:solidFill>
              </a:rPr>
              <a:t>, </a:t>
            </a:r>
            <a:br>
              <a:rPr lang="en-US" altLang="ko-KR" sz="3700">
                <a:solidFill>
                  <a:srgbClr val="FFFFFF"/>
                </a:solidFill>
              </a:rPr>
            </a:br>
            <a:r>
              <a:rPr lang="ko-KR" altLang="en-US" sz="3700">
                <a:solidFill>
                  <a:srgbClr val="FFFFFF"/>
                </a:solidFill>
              </a:rPr>
              <a:t>해당 </a:t>
            </a:r>
            <a:r>
              <a:rPr lang="en-US" altLang="ko-KR" sz="3700">
                <a:solidFill>
                  <a:srgbClr val="FFFFFF"/>
                </a:solidFill>
              </a:rPr>
              <a:t>CONTRACT</a:t>
            </a:r>
            <a:r>
              <a:rPr lang="ko-KR" altLang="en-US" sz="3700">
                <a:solidFill>
                  <a:srgbClr val="FFFFFF"/>
                </a:solidFill>
              </a:rPr>
              <a:t>에서  트랜잭션 확인</a:t>
            </a:r>
            <a:endParaRPr lang="en-US" altLang="ko-KR" sz="3700">
              <a:solidFill>
                <a:srgbClr val="FFFFFF"/>
              </a:solidFill>
            </a:endParaRPr>
          </a:p>
        </p:txBody>
      </p:sp>
      <p:sp useBgFill="1">
        <p:nvSpPr>
          <p:cNvPr id="485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2337B6C-3C09-4167-AF9C-EFC907C75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35" y="1143073"/>
            <a:ext cx="10266669" cy="259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70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1" name="Group 29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48" name="Rectangle 347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9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693AB30-0B27-4C50-B8EE-1C14960C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800"/>
              <a:t>작성된 리뷰 불러오기</a:t>
            </a:r>
            <a:r>
              <a:rPr lang="en-US" altLang="ko-KR" sz="4800"/>
              <a:t>.</a:t>
            </a:r>
          </a:p>
        </p:txBody>
      </p: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52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3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5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6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0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1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3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8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8E38C11-3411-4E46-86F2-CCEEF80BA1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84" r="2383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28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93AB30-0B27-4C50-B8EE-1C14960C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3700" dirty="0">
                <a:solidFill>
                  <a:srgbClr val="FFFFFF"/>
                </a:solidFill>
              </a:rPr>
              <a:t>리뷰 작성자 주소 확인</a:t>
            </a:r>
            <a:endParaRPr lang="en-US" altLang="ko-KR" sz="3700" dirty="0">
              <a:solidFill>
                <a:srgbClr val="FFFFFF"/>
              </a:solidFill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2337B6C-3C09-4167-AF9C-EFC907C75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35" y="1143073"/>
            <a:ext cx="10266669" cy="25923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9D4D49-0A6E-4B76-8FBF-6BB15361C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549" y="383089"/>
            <a:ext cx="10123919" cy="205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7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5" name="Group 1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693AB30-0B27-4C50-B8EE-1C14960C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400"/>
              <a:t>Review Vote</a:t>
            </a:r>
          </a:p>
        </p:txBody>
      </p:sp>
      <p:sp>
        <p:nvSpPr>
          <p:cNvPr id="136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5996488-CA9E-42FB-98EB-7DC16E205E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60" r="-2" b="-2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35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온라인 미디어 4" title="vote ￪ﾵﾬ￭ﾘﾄ">
            <a:hlinkClick r:id="" action="ppaction://media"/>
            <a:extLst>
              <a:ext uri="{FF2B5EF4-FFF2-40B4-BE49-F238E27FC236}">
                <a16:creationId xmlns:a16="http://schemas.microsoft.com/office/drawing/2014/main" id="{8C69458A-CD7B-412B-9AD7-6968AFF265A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76300" y="400050"/>
            <a:ext cx="10769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26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693AB30-0B27-4C50-B8EE-1C14960C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>
                <a:solidFill>
                  <a:srgbClr val="FFFFFF"/>
                </a:solidFill>
              </a:rPr>
              <a:t>Vote </a:t>
            </a:r>
            <a:r>
              <a:rPr lang="ko-KR" altLang="en-US" sz="4800">
                <a:solidFill>
                  <a:srgbClr val="FFFFFF"/>
                </a:solidFill>
              </a:rPr>
              <a:t>시 트랜잭션 생성</a:t>
            </a:r>
            <a:endParaRPr lang="en-US" altLang="ko-KR" sz="4800">
              <a:solidFill>
                <a:srgbClr val="FFFFFF"/>
              </a:solidFill>
            </a:endParaRP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9B95B60-4D3F-49A3-928C-1A13F17BE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35" y="1451073"/>
            <a:ext cx="10266669" cy="197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5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1" name="Group 1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693AB30-0B27-4C50-B8EE-1C14960C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/>
              <a:t>Vote </a:t>
            </a:r>
            <a:r>
              <a:rPr lang="ko-KR" altLang="en-US" sz="4800"/>
              <a:t>시 트랜잭션 생성</a:t>
            </a:r>
            <a:endParaRPr lang="en-US" altLang="ko-KR" sz="4800"/>
          </a:p>
        </p:txBody>
      </p:sp>
      <p:sp>
        <p:nvSpPr>
          <p:cNvPr id="132" name="Round Diagonal Corner Rectangle 6">
            <a:extLst>
              <a:ext uri="{FF2B5EF4-FFF2-40B4-BE49-F238E27FC236}">
                <a16:creationId xmlns:a16="http://schemas.microsoft.com/office/drawing/2014/main" id="{C1C3FA74-6158-4157-A8F0-8CAE5091F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D94CE35-9E96-4681-86DB-D3991156E7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870" r="1" b="29127"/>
          <a:stretch/>
        </p:blipFill>
        <p:spPr>
          <a:xfrm>
            <a:off x="973635" y="951493"/>
            <a:ext cx="10266669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60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693AB30-0B27-4C50-B8EE-1C14960C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/>
              <a:t>Vote 0        Vote 1</a:t>
            </a:r>
          </a:p>
        </p:txBody>
      </p:sp>
      <p:sp>
        <p:nvSpPr>
          <p:cNvPr id="144" name="Round Diagonal Corner Rectangle 6">
            <a:extLst>
              <a:ext uri="{FF2B5EF4-FFF2-40B4-BE49-F238E27FC236}">
                <a16:creationId xmlns:a16="http://schemas.microsoft.com/office/drawing/2014/main" id="{C1C3FA74-6158-4157-A8F0-8CAE5091F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CA740A4-77A9-4806-8A32-15668E3544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129" r="1" b="20468"/>
          <a:stretch/>
        </p:blipFill>
        <p:spPr>
          <a:xfrm>
            <a:off x="973635" y="951493"/>
            <a:ext cx="10266669" cy="297549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FE1AF46-BD20-459B-B280-95BBD45B5C54}"/>
              </a:ext>
            </a:extLst>
          </p:cNvPr>
          <p:cNvSpPr/>
          <p:nvPr/>
        </p:nvSpPr>
        <p:spPr>
          <a:xfrm>
            <a:off x="5851525" y="5041900"/>
            <a:ext cx="533400" cy="595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53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b="1">
                <a:solidFill>
                  <a:srgbClr val="FFFFFF"/>
                </a:solidFill>
              </a:rPr>
              <a:t>프로젝트 동기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altLang="ko-KR" sz="1400" b="1">
              <a:solidFill>
                <a:srgbClr val="FFFFFF"/>
              </a:solidFill>
            </a:endParaRPr>
          </a:p>
          <a:p>
            <a:endParaRPr lang="en-US" altLang="ko-KR" sz="1400" b="1">
              <a:solidFill>
                <a:srgbClr val="FFFFFF"/>
              </a:solidFill>
            </a:endParaRPr>
          </a:p>
          <a:p>
            <a:endParaRPr lang="en-US" altLang="ko-KR" sz="1400" b="1">
              <a:solidFill>
                <a:srgbClr val="FFFFFF"/>
              </a:solidFill>
            </a:endParaRPr>
          </a:p>
          <a:p>
            <a:endParaRPr lang="en-US" altLang="ko-KR" sz="1400" b="1">
              <a:solidFill>
                <a:srgbClr val="FFFFFF"/>
              </a:solidFill>
            </a:endParaRPr>
          </a:p>
          <a:p>
            <a:endParaRPr lang="en-US" altLang="ko-KR" sz="1400" b="1">
              <a:solidFill>
                <a:srgbClr val="FFFFFF"/>
              </a:solidFill>
            </a:endParaRPr>
          </a:p>
          <a:p>
            <a:endParaRPr lang="en-US" altLang="ko-KR" sz="1400" b="1">
              <a:solidFill>
                <a:srgbClr val="FFFFFF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9FC010D-9BD4-419C-8803-815488AF9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10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F58D138-35FF-4A3E-9FCD-A6044FD3C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F5BD0798-598F-4D8A-86B1-B5EFC7444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2">
              <a:extLst>
                <a:ext uri="{FF2B5EF4-FFF2-40B4-BE49-F238E27FC236}">
                  <a16:creationId xmlns:a16="http://schemas.microsoft.com/office/drawing/2014/main" id="{AC94F2E1-5E1D-4DE4-876F-B863EF53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693AB30-0B27-4C50-B8EE-1C14960C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00" y="4923367"/>
            <a:ext cx="8830733" cy="936096"/>
          </a:xfrm>
        </p:spPr>
        <p:txBody>
          <a:bodyPr vert="horz" lIns="91440" tIns="45720" rIns="91440" bIns="45720" rtlCol="0" anchor="b">
            <a:noAutofit/>
          </a:bodyPr>
          <a:lstStyle/>
          <a:p>
            <a:pPr latinLnBrk="0"/>
            <a:r>
              <a:rPr lang="en-US" altLang="ko-KR" dirty="0"/>
              <a:t>Ether scan </a:t>
            </a:r>
            <a:r>
              <a:rPr lang="ko-KR" altLang="en-US" dirty="0"/>
              <a:t>을 통해 해당 리뷰가 얼마만큼의 </a:t>
            </a:r>
            <a:r>
              <a:rPr lang="en-US" altLang="ko-KR" dirty="0"/>
              <a:t>vote</a:t>
            </a:r>
            <a:r>
              <a:rPr lang="ko-KR" altLang="en-US" dirty="0"/>
              <a:t>를 받았는지 확인 가능</a:t>
            </a:r>
            <a:endParaRPr lang="en-US" altLang="ko-KR" dirty="0"/>
          </a:p>
        </p:txBody>
      </p:sp>
      <p:grpSp>
        <p:nvGrpSpPr>
          <p:cNvPr id="132" name="Group 71">
            <a:extLst>
              <a:ext uri="{FF2B5EF4-FFF2-40B4-BE49-F238E27FC236}">
                <a16:creationId xmlns:a16="http://schemas.microsoft.com/office/drawing/2014/main" id="{B6B0FEEE-81F6-4CFD-9F19-7422C2BBB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610875A9-E6B1-4A9E-8D06-56271808A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3568C212-C192-4F35-9EDA-FFAFA2620E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3AB2D5B1-4EF5-411D-98F9-332CE875D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901DF0D0-5B9C-4A92-A0C5-F70CC77B4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0E44C639-7E08-4ED9-87D3-7E1DEBD17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8D55EDFE-6B27-4CEF-A149-DE03F258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899753F1-0A7C-4019-B0D4-98E8D6555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2E46CC92-32DE-4118-9922-E40E32D0C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6E837780-3EEC-4D7C-AE0A-B85D4B4D7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FF9C7BD2-1595-4FB5-84CC-08DBE10EF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223B4D7F-AAB4-4C07-8497-AC90FC7AC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Line 16">
              <a:extLst>
                <a:ext uri="{FF2B5EF4-FFF2-40B4-BE49-F238E27FC236}">
                  <a16:creationId xmlns:a16="http://schemas.microsoft.com/office/drawing/2014/main" id="{BF0BC434-CADA-4A14-9CC4-514A8AC0A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64B93112-5E7A-4AD7-9F08-EC9DE3B7A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104C40EC-49BC-4BF4-9B0F-36413F92C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490CF2A3-97A8-4A5C-AA71-F66D5EFB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AD278AAA-5D43-4120-94A8-8CABD2B2D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Rectangle 21">
              <a:extLst>
                <a:ext uri="{FF2B5EF4-FFF2-40B4-BE49-F238E27FC236}">
                  <a16:creationId xmlns:a16="http://schemas.microsoft.com/office/drawing/2014/main" id="{4063DBF1-AA0B-41AE-B075-3592DD039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084C0B7D-251C-4399-AF81-3D417E6CC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41CBB601-6248-4C6A-8CE0-EDE956CA6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61217433-E7AF-4C9E-B859-8B51FDE44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83750ECC-2687-4D3D-AF82-9D55F4A95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481712CE-D3D3-48A9-9194-29514E826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AFDCA284-1452-42D7-8188-8DBBF5500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84621BF2-B93B-49DE-A0E9-7DB87A12D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23D257B1-AE83-4340-9A3D-9AF67475D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48C080A8-F687-4FC3-85A0-06C260CA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A63FB1C6-D023-4C54-8D8E-319888E05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76A4D9D-544B-4A65-A942-82FC05FBF8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4" b="20326"/>
          <a:stretch/>
        </p:blipFill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D8042C1-215E-4C21-BB6B-38C5EE469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34E4A6E-1602-4ED8-95F4-2649025B4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3">
              <a:extLst>
                <a:ext uri="{FF2B5EF4-FFF2-40B4-BE49-F238E27FC236}">
                  <a16:creationId xmlns:a16="http://schemas.microsoft.com/office/drawing/2014/main" id="{E26FC114-5BB0-453D-9D96-4A82F7EB7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42DD29BE-7338-48CF-A8E4-AE63B9474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38DA003C-8448-4B2C-AFEC-8354C0FCF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444007C8-E852-4C4C-B866-1F029E7D3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93687523-D874-491A-A0CA-5C46712A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8B54C82F-6BF1-43CD-8E37-69E9A44A8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7319E2D4-6B6C-40D8-BED9-458580829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12E07592-0C27-4DBF-9DCB-3629BB6DE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1">
              <a:extLst>
                <a:ext uri="{FF2B5EF4-FFF2-40B4-BE49-F238E27FC236}">
                  <a16:creationId xmlns:a16="http://schemas.microsoft.com/office/drawing/2014/main" id="{9EA2E577-F748-4C1C-BD16-8356C2F763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725660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93AB30-0B27-4C50-B8EE-1C14960C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/>
              <a:t>Vote 1        Vote 3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FE1AF46-BD20-459B-B280-95BBD45B5C54}"/>
              </a:ext>
            </a:extLst>
          </p:cNvPr>
          <p:cNvSpPr/>
          <p:nvPr/>
        </p:nvSpPr>
        <p:spPr>
          <a:xfrm>
            <a:off x="5851525" y="5041900"/>
            <a:ext cx="533400" cy="595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836363C-934A-40B6-8B3E-20C35A1FC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476" y="592520"/>
            <a:ext cx="7741048" cy="36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30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8" name="Group 267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9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0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3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8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0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24" name="Rectangle 323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27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8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1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9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1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2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3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0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1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2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5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6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8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0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382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693AB30-0B27-4C50-B8EE-1C14960C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112" y="1235298"/>
            <a:ext cx="5450966" cy="23157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400" dirty="0">
                <a:solidFill>
                  <a:srgbClr val="FFFFFF"/>
                </a:solidFill>
              </a:rPr>
              <a:t>위치 상세 검색</a:t>
            </a:r>
            <a:endParaRPr lang="en-US" altLang="ko-KR" sz="4400" dirty="0">
              <a:solidFill>
                <a:srgbClr val="FFFFFF"/>
              </a:solidFill>
            </a:endParaRPr>
          </a:p>
        </p:txBody>
      </p:sp>
      <p:sp useBgFill="1">
        <p:nvSpPr>
          <p:cNvPr id="384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30BEBCDC-19C6-4632-9C60-0BE134E0F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3299"/>
          <a:stretch/>
        </p:blipFill>
        <p:spPr>
          <a:xfrm>
            <a:off x="2551746" y="1136606"/>
            <a:ext cx="3246865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49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693AB30-0B27-4C50-B8EE-1C14960C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3700"/>
              <a:t>해당 가게의 상세 위치를 </a:t>
            </a:r>
            <a:br>
              <a:rPr lang="en-US" altLang="ko-KR" sz="3700"/>
            </a:br>
            <a:r>
              <a:rPr lang="en-US" altLang="ko-KR" sz="3700"/>
              <a:t>kakao map</a:t>
            </a:r>
            <a:r>
              <a:rPr lang="ko-KR" altLang="en-US" sz="3700"/>
              <a:t>을 통하여 알려줌</a:t>
            </a:r>
            <a:r>
              <a:rPr lang="en-US" altLang="ko-KR" sz="3700"/>
              <a:t>.</a:t>
            </a:r>
          </a:p>
        </p:txBody>
      </p:sp>
      <p:sp>
        <p:nvSpPr>
          <p:cNvPr id="130" name="Round Diagonal Corner Rectangle 6">
            <a:extLst>
              <a:ext uri="{FF2B5EF4-FFF2-40B4-BE49-F238E27FC236}">
                <a16:creationId xmlns:a16="http://schemas.microsoft.com/office/drawing/2014/main" id="{C1C3FA74-6158-4157-A8F0-8CAE5091F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3EB82D1F-1539-45DC-8C6C-8F1F54E62D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44797"/>
          <a:stretch/>
        </p:blipFill>
        <p:spPr>
          <a:xfrm>
            <a:off x="973635" y="951493"/>
            <a:ext cx="10266669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29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2C11D1E-AF30-4B0D-95E3-60553E5D8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4769" y="2685443"/>
            <a:ext cx="3084891" cy="1478570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REMIX</a:t>
            </a:r>
            <a:r>
              <a:rPr lang="ko-KR" altLang="en-US" sz="3200" dirty="0"/>
              <a:t>를 이용한 </a:t>
            </a:r>
            <a:r>
              <a:rPr lang="en-US" altLang="ko-KR" sz="3200" dirty="0"/>
              <a:t>ERC-20 Token</a:t>
            </a:r>
            <a:r>
              <a:rPr lang="ko-KR" altLang="en-US" sz="3200" dirty="0"/>
              <a:t> </a:t>
            </a:r>
            <a:r>
              <a:rPr lang="en-US" altLang="ko-KR" sz="3200" dirty="0"/>
              <a:t>contract</a:t>
            </a:r>
            <a:r>
              <a:rPr lang="ko-KR" altLang="en-US" sz="3200" dirty="0"/>
              <a:t> 배포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39AFC30-2F4B-4BAB-80EA-365AFA49B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3FD94811-2481-4551-A04C-5407162152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12" r="35529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03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8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9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2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7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9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5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7" name="Group 196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8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9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2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2C11D1E-AF30-4B0D-95E3-60553E5D8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>
                <a:solidFill>
                  <a:srgbClr val="FFFFFF"/>
                </a:solidFill>
              </a:rPr>
              <a:t>토큰 컨트랙트</a:t>
            </a:r>
            <a:r>
              <a:rPr lang="en-US" altLang="ko-KR" sz="4800">
                <a:solidFill>
                  <a:srgbClr val="FFFFFF"/>
                </a:solidFill>
              </a:rPr>
              <a:t> </a:t>
            </a:r>
            <a:r>
              <a:rPr lang="ko-KR" altLang="en-US" sz="4800">
                <a:solidFill>
                  <a:srgbClr val="FFFFFF"/>
                </a:solidFill>
              </a:rPr>
              <a:t>생성</a:t>
            </a:r>
          </a:p>
        </p:txBody>
      </p:sp>
      <p:sp useBgFill="1">
        <p:nvSpPr>
          <p:cNvPr id="253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784069-0C1D-4121-BB5E-9E1A1CB4C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35" y="1066073"/>
            <a:ext cx="10266669" cy="27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53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그림 3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id="{805DDA23-958B-4053-9009-CA5321204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513" y="-79375"/>
            <a:ext cx="12198492" cy="5965825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78499FF-3115-4B4E-B0D6-51524619F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713" y="1338157"/>
            <a:ext cx="5629276" cy="1028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/>
              <a:t>거래소에 토큰 등록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1878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도로이(가) 표시된 사진&#10;&#10;자동 생성된 설명">
            <a:extLst>
              <a:ext uri="{FF2B5EF4-FFF2-40B4-BE49-F238E27FC236}">
                <a16:creationId xmlns:a16="http://schemas.microsoft.com/office/drawing/2014/main" id="{ECEE5724-C6FD-44AC-97B2-858F22D95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841" y="0"/>
            <a:ext cx="12517682" cy="676290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B4B58D4-0EDC-4313-A886-7FDA1C690949}"/>
              </a:ext>
            </a:extLst>
          </p:cNvPr>
          <p:cNvSpPr/>
          <p:nvPr/>
        </p:nvSpPr>
        <p:spPr>
          <a:xfrm>
            <a:off x="3403600" y="2374900"/>
            <a:ext cx="5384800" cy="2108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/>
              <a:t>토큰 구매</a:t>
            </a:r>
          </a:p>
        </p:txBody>
      </p:sp>
    </p:spTree>
    <p:extLst>
      <p:ext uri="{BB962C8B-B14F-4D97-AF65-F5344CB8AC3E}">
        <p14:creationId xmlns:p14="http://schemas.microsoft.com/office/powerpoint/2010/main" val="355507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F58D138-35FF-4A3E-9FCD-A6044FD3C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0" name="Rectangle 69">
              <a:extLst>
                <a:ext uri="{FF2B5EF4-FFF2-40B4-BE49-F238E27FC236}">
                  <a16:creationId xmlns:a16="http://schemas.microsoft.com/office/drawing/2014/main" id="{F5BD0798-598F-4D8A-86B1-B5EFC7444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AC94F2E1-5E1D-4DE4-876F-B863EF53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C377A45D-7840-4F19-9FD0-F570BE54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275668"/>
            <a:ext cx="8830733" cy="936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800" dirty="0"/>
              <a:t>토큰 거래 성공</a:t>
            </a:r>
            <a:r>
              <a:rPr lang="en-US" altLang="ko-KR" sz="4800" dirty="0"/>
              <a:t> (198)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6B0FEEE-81F6-4CFD-9F19-7422C2BBB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610875A9-E6B1-4A9E-8D06-56271808A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3568C212-C192-4F35-9EDA-FFAFA2620E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3AB2D5B1-4EF5-411D-98F9-332CE875D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901DF0D0-5B9C-4A92-A0C5-F70CC77B4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E44C639-7E08-4ED9-87D3-7E1DEBD17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8D55EDFE-6B27-4CEF-A149-DE03F258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899753F1-0A7C-4019-B0D4-98E8D6555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2E46CC92-32DE-4118-9922-E40E32D0C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6E837780-3EEC-4D7C-AE0A-B85D4B4D7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FF9C7BD2-1595-4FB5-84CC-08DBE10EF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223B4D7F-AAB4-4C07-8497-AC90FC7AC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Line 16">
              <a:extLst>
                <a:ext uri="{FF2B5EF4-FFF2-40B4-BE49-F238E27FC236}">
                  <a16:creationId xmlns:a16="http://schemas.microsoft.com/office/drawing/2014/main" id="{BF0BC434-CADA-4A14-9CC4-514A8AC0A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64B93112-5E7A-4AD7-9F08-EC9DE3B7A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104C40EC-49BC-4BF4-9B0F-36413F92C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490CF2A3-97A8-4A5C-AA71-F66D5EFB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AD278AAA-5D43-4120-94A8-8CABD2B2D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4063DBF1-AA0B-41AE-B075-3592DD039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084C0B7D-251C-4399-AF81-3D417E6CC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41CBB601-6248-4C6A-8CE0-EDE956CA6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61217433-E7AF-4C9E-B859-8B51FDE44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83750ECC-2687-4D3D-AF82-9D55F4A95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481712CE-D3D3-48A9-9194-29514E826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AFDCA284-1452-42D7-8188-8DBBF5500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84621BF2-B93B-49DE-A0E9-7DB87A12D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23D257B1-AE83-4340-9A3D-9AF67475D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48C080A8-F687-4FC3-85A0-06C260CA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A63FB1C6-D023-4C54-8D8E-319888E05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3" name="그림 2" descr="모니터, 스크린샷, 검은색, 텍스트이(가) 표시된 사진&#10;&#10;자동 생성된 설명">
            <a:extLst>
              <a:ext uri="{FF2B5EF4-FFF2-40B4-BE49-F238E27FC236}">
                <a16:creationId xmlns:a16="http://schemas.microsoft.com/office/drawing/2014/main" id="{F4C4C62B-FA3E-4A66-9B15-F5105ED91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251" b="28967"/>
          <a:stretch/>
        </p:blipFill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D8042C1-215E-4C21-BB6B-38C5EE469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134E4A6E-1602-4ED8-95F4-2649025B4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3">
              <a:extLst>
                <a:ext uri="{FF2B5EF4-FFF2-40B4-BE49-F238E27FC236}">
                  <a16:creationId xmlns:a16="http://schemas.microsoft.com/office/drawing/2014/main" id="{E26FC114-5BB0-453D-9D96-4A82F7EB7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42DD29BE-7338-48CF-A8E4-AE63B9474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8DA003C-8448-4B2C-AFEC-8354C0FCF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444007C8-E852-4C4C-B866-1F029E7D3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93687523-D874-491A-A0CA-5C46712A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8B54C82F-6BF1-43CD-8E37-69E9A44A8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7319E2D4-6B6C-40D8-BED9-458580829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12E07592-0C27-4DBF-9DCB-3629BB6DE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1">
              <a:extLst>
                <a:ext uri="{FF2B5EF4-FFF2-40B4-BE49-F238E27FC236}">
                  <a16:creationId xmlns:a16="http://schemas.microsoft.com/office/drawing/2014/main" id="{9EA2E577-F748-4C1C-BD16-8356C2F763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070571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내용 개체 틀 6">
            <a:extLst>
              <a:ext uri="{FF2B5EF4-FFF2-40B4-BE49-F238E27FC236}">
                <a16:creationId xmlns:a16="http://schemas.microsoft.com/office/drawing/2014/main" id="{314E95A5-52E4-4FDD-AD12-8223266AE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11" y="2496343"/>
            <a:ext cx="3264530" cy="1016794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토큰 거래 내역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그림 5" descr="텍스트, 점수판이(가) 표시된 사진&#10;&#10;자동 생성된 설명">
            <a:extLst>
              <a:ext uri="{FF2B5EF4-FFF2-40B4-BE49-F238E27FC236}">
                <a16:creationId xmlns:a16="http://schemas.microsoft.com/office/drawing/2014/main" id="{34778C33-E56B-4FAE-800D-03E32A2C5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794981"/>
            <a:ext cx="6844045" cy="526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60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9D8D27-5B7A-4D09-91A7-6824454C6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5954" y="4675778"/>
            <a:ext cx="6598331" cy="1317172"/>
          </a:xfrm>
        </p:spPr>
        <p:txBody>
          <a:bodyPr anchor="ctr">
            <a:noAutofit/>
          </a:bodyPr>
          <a:lstStyle/>
          <a:p>
            <a:r>
              <a:rPr lang="ko-KR" altLang="en-US" sz="3200" dirty="0"/>
              <a:t> </a:t>
            </a:r>
            <a:r>
              <a:rPr lang="ko-KR" altLang="en-US" sz="3200" dirty="0" err="1"/>
              <a:t>메인넷</a:t>
            </a:r>
            <a:r>
              <a:rPr lang="ko-KR" altLang="en-US" sz="3200" dirty="0"/>
              <a:t> 배포</a:t>
            </a:r>
            <a:endParaRPr lang="en-US" altLang="ko-KR" sz="3200" dirty="0"/>
          </a:p>
          <a:p>
            <a:r>
              <a:rPr lang="ko-KR" altLang="en-US" sz="3200" dirty="0"/>
              <a:t> 거래소를 통한 토큰 거래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475590-EE64-4E92-AF1F-22937D03A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314" y="258297"/>
            <a:ext cx="3829050" cy="3790950"/>
          </a:xfrm>
          <a:prstGeom prst="rect">
            <a:avLst/>
          </a:prstGeom>
          <a:effectLst>
            <a:softEdge rad="279400"/>
          </a:effectLst>
        </p:spPr>
      </p:pic>
    </p:spTree>
    <p:extLst>
      <p:ext uri="{BB962C8B-B14F-4D97-AF65-F5344CB8AC3E}">
        <p14:creationId xmlns:p14="http://schemas.microsoft.com/office/powerpoint/2010/main" val="4101979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3DA651-D161-432B-B338-BC4C6ED13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앞으로 </a:t>
            </a:r>
            <a:r>
              <a:rPr lang="ko-KR" altLang="en-US" dirty="0" err="1"/>
              <a:t>할일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B4612C-B10C-4603-9282-A6D5F3A76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블록체인 자체를 </a:t>
            </a:r>
            <a:r>
              <a:rPr lang="en-US" altLang="ko-KR" dirty="0"/>
              <a:t>DB</a:t>
            </a:r>
            <a:r>
              <a:rPr lang="ko-KR" altLang="en-US" dirty="0"/>
              <a:t>로 사용함으로써</a:t>
            </a:r>
            <a:r>
              <a:rPr lang="en-US" altLang="ko-KR" dirty="0"/>
              <a:t> </a:t>
            </a:r>
            <a:r>
              <a:rPr lang="ko-KR" altLang="en-US" dirty="0"/>
              <a:t>리뷰 작성</a:t>
            </a:r>
            <a:r>
              <a:rPr lang="en-US" altLang="ko-KR" dirty="0"/>
              <a:t>, Vote</a:t>
            </a:r>
            <a:r>
              <a:rPr lang="ko-KR" altLang="en-US" dirty="0"/>
              <a:t>시 트랜잭션 발생이 필요함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이로 인해 트랜잭션 승인 과정이 필요하고</a:t>
            </a:r>
            <a:r>
              <a:rPr lang="en-US" altLang="ko-KR" dirty="0"/>
              <a:t>, </a:t>
            </a:r>
            <a:r>
              <a:rPr lang="ko-KR" altLang="en-US" dirty="0"/>
              <a:t>블록 생성때까지 걸리는 시간이 소요됨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DB</a:t>
            </a:r>
            <a:r>
              <a:rPr lang="ko-KR" altLang="en-US" dirty="0"/>
              <a:t>를 추가하여</a:t>
            </a:r>
            <a:r>
              <a:rPr lang="en-US" altLang="ko-KR" dirty="0"/>
              <a:t> </a:t>
            </a:r>
            <a:r>
              <a:rPr lang="ko-KR" altLang="en-US" dirty="0"/>
              <a:t>리뷰 작성과</a:t>
            </a:r>
            <a:r>
              <a:rPr lang="en-US" altLang="ko-KR" dirty="0"/>
              <a:t> Vote</a:t>
            </a:r>
            <a:r>
              <a:rPr lang="ko-KR" altLang="en-US" dirty="0"/>
              <a:t>는 서버 내에서 즉각적으로 처리하고</a:t>
            </a:r>
            <a:r>
              <a:rPr lang="en-US" altLang="ko-KR" dirty="0"/>
              <a:t>, </a:t>
            </a:r>
            <a:r>
              <a:rPr lang="ko-KR" altLang="en-US" dirty="0"/>
              <a:t>리뷰 데이터를 </a:t>
            </a:r>
            <a:r>
              <a:rPr lang="en-US" altLang="ko-KR" dirty="0"/>
              <a:t>Hashing</a:t>
            </a:r>
            <a:r>
              <a:rPr lang="ko-KR" altLang="en-US" dirty="0"/>
              <a:t>하여 검증용도로만 블록체인을 사용하도록 변경 할 예정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Web Design</a:t>
            </a:r>
            <a:r>
              <a:rPr lang="ko-KR" altLang="en-US" dirty="0"/>
              <a:t>을 접근성 높게 변경 예정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309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B1C6FC3-0FE6-4434-9E4B-EAFBA0A70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9156B579-F859-47C9-8CE6-6AA5A6D28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5D373606-D644-43C0-8B02-C662AABC3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F91339-3F26-4B01-8848-0F6E5575A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133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427B1D67-3EFB-4795-BC0A-61BC061C2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7571FBAA-7DDE-485C-BF13-85E6632D7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2C3516AC-3270-4ABA-A2BC-E8F32B8A9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F5FA18A4-61A5-473D-AEC7-9E909F8CF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C22DBFE3-3815-4E85-8A6B-9A0771223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B2F02F6C-35B9-40A1-ADD1-036A80BCF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B5C332AB-BA01-4BBD-A363-4F5835545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6E313214-2528-4C88-8226-BB2A2E13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DF892018-DF6D-48D5-8AB7-5957595B5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93A850A7-4500-4CC7-A5FD-A1FA7993E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FACAA825-3475-43C7-ADCE-DB6FAADA5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00451685-350B-4B89-A512-13A23216B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04A404C7-A995-4BE4-8673-CA014AE11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0E534A8D-4535-4FED-B9CD-C0F0D6AF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F0A1DEDA-0C4E-4927-BFAF-02516CF53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B21E2F8B-1724-4328-B646-445DE4F1F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808DAA0B-E999-4DEC-BE7C-3F412C332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EBCE22A2-2EE0-4E15-8505-600937FEE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4D772DD9-073C-47A0-ADB9-7D2CFAECF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5C0B35F2-7DE3-4A0C-8C50-DA08120AB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F14C7442-00C7-49C1-AE8A-A719816AD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7CA8A798-2044-4FD0-8CBC-178C1BD8C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6F446AA7-D2E4-4DF2-BB12-AD2DCC8E4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C00BD973-DDA6-4969-BFBC-2910297E2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05C12429-8F61-4D99-8793-3146BA57C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E461EF39-CD5C-4EB8-8D62-9E14932E6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93938A9D-031B-498C-AEE7-3D4A64AAD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3765635E-E9CA-438E-9AA1-5D5EFD497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21546E38-8BDD-49C3-B3AD-D4933FCBC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6D89E49E-3AB6-4DC0-91E7-92EF1C6A87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D1303FFC-7F2E-462B-B11D-86F3D81BF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DE25E1F8-55DE-4DC5-81A4-37DA75E4E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8CDED82A-A993-4523-9441-FCF49CB5D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C1AFE111-B375-493C-A21D-134FCBDBC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037BF4E5-6D6E-482A-A24A-E320E1D0E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38214D87-DD5D-4691-BF55-F27072701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6D3FBDE6-C313-4C44-B971-B34635468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F528E702-4734-4CAB-97C7-737D868F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88136305-A716-46EA-A45F-7787C694F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4187204B-C8DD-44A6-AC1A-F21D18F6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6DD06B75-D598-40D9-B8BF-9721316E7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E8D513EA-D2F2-4B72-8C9F-0F2ADA523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0D147329-C850-46D8-9986-D14AC9140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5573F0D3-BA73-4060-8D3B-07BEC55F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5323672F-2475-40AC-8C0F-6CD7324B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7B0EF5E8-887B-446C-9459-0707ECE3D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29BE4652-0F1E-4519-8787-62EBB3D87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4A268FBD-6879-416B-8AB0-73BF73637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3D986CF2-B129-4550-A27B-8C82C9CAC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E340F934-32AF-4C03-9AFD-1D54DF4C1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0D58128A-77AD-4168-874A-4CADD56CC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1AA9BAAA-B13C-4A0A-BDED-AF91E061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9FC52BEC-DF15-46FD-9B22-B3CF0A3F6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95ACC0BA-E65B-447A-B0FE-80BCFF4C3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8599368-302D-46F0-AC46-EC9E2307B9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51" r="9704" b="1"/>
          <a:stretch/>
        </p:blipFill>
        <p:spPr>
          <a:xfrm>
            <a:off x="-5597" y="1"/>
            <a:ext cx="7558541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273CAA8-4245-4D2E-9E52-3FB7BBC66D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11439"/>
          <a:stretch/>
        </p:blipFill>
        <p:spPr>
          <a:xfrm>
            <a:off x="-5597" y="3427414"/>
            <a:ext cx="7558541" cy="3430587"/>
          </a:xfrm>
          <a:custGeom>
            <a:avLst/>
            <a:gdLst>
              <a:gd name="connsiteX0" fmla="*/ 0 w 7558541"/>
              <a:gd name="connsiteY0" fmla="*/ 0 h 3430587"/>
              <a:gd name="connsiteX1" fmla="*/ 7558541 w 7558541"/>
              <a:gd name="connsiteY1" fmla="*/ 0 h 3430587"/>
              <a:gd name="connsiteX2" fmla="*/ 7558541 w 7558541"/>
              <a:gd name="connsiteY2" fmla="*/ 3430587 h 3430587"/>
              <a:gd name="connsiteX3" fmla="*/ 0 w 7558541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2728A0-E54B-479C-A72F-974300803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2608" y="2249487"/>
            <a:ext cx="3437413" cy="2413001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서버 구축을 위해</a:t>
            </a:r>
            <a:r>
              <a:rPr lang="en-US" altLang="ko-KR" sz="2000" dirty="0"/>
              <a:t>, </a:t>
            </a:r>
            <a:br>
              <a:rPr lang="en-US" altLang="ko-KR" sz="2000" dirty="0"/>
            </a:br>
            <a:r>
              <a:rPr lang="ko-KR" altLang="en-US" sz="2000" dirty="0" err="1"/>
              <a:t>한이음</a:t>
            </a:r>
            <a:r>
              <a:rPr lang="ko-KR" altLang="en-US" sz="2000" dirty="0"/>
              <a:t> 측에 </a:t>
            </a:r>
            <a:r>
              <a:rPr lang="en-US" altLang="ko-KR" sz="2000" dirty="0"/>
              <a:t>AWS </a:t>
            </a:r>
            <a:r>
              <a:rPr lang="ko-KR" altLang="en-US" sz="2000" dirty="0"/>
              <a:t>신청하여 </a:t>
            </a:r>
            <a:br>
              <a:rPr lang="en-US" altLang="ko-KR" sz="2000" dirty="0"/>
            </a:br>
            <a:r>
              <a:rPr lang="ko-KR" altLang="en-US" sz="2000" dirty="0"/>
              <a:t>승인 받음</a:t>
            </a:r>
            <a:r>
              <a:rPr lang="en-US" altLang="ko-KR" sz="2000" dirty="0"/>
              <a:t>. (</a:t>
            </a:r>
            <a:r>
              <a:rPr lang="ko-KR" altLang="en-US" sz="2000" dirty="0"/>
              <a:t>최대 </a:t>
            </a:r>
            <a:r>
              <a:rPr lang="en-US" altLang="ko-KR" sz="2000" dirty="0"/>
              <a:t>130</a:t>
            </a:r>
            <a:r>
              <a:rPr lang="ko-KR" altLang="en-US" sz="2000" dirty="0"/>
              <a:t>만원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9CECD47-BAAC-4DB7-9799-B92EA5BDB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895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2B5FFEC-000D-4A6E-A8E7-0549AD40B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63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564013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9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43113" y="1122363"/>
            <a:ext cx="4527929" cy="4287836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6000"/>
              <a:t>감사합니다</a:t>
            </a:r>
            <a:r>
              <a:rPr lang="en-US" altLang="ko-KR" sz="6000"/>
              <a:t>.</a:t>
            </a:r>
            <a:endParaRPr lang="ko-KR" altLang="en-US" sz="60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1631" y="1122363"/>
            <a:ext cx="2816368" cy="4287834"/>
          </a:xfrm>
        </p:spPr>
        <p:txBody>
          <a:bodyPr anchor="ctr">
            <a:normAutofit/>
          </a:bodyPr>
          <a:lstStyle/>
          <a:p>
            <a:r>
              <a:rPr lang="en-US" altLang="ko-KR" sz="2400" b="1"/>
              <a:t>201610880 </a:t>
            </a:r>
            <a:r>
              <a:rPr lang="ko-KR" altLang="en-US" sz="2400" b="1"/>
              <a:t>김은석</a:t>
            </a:r>
            <a:endParaRPr lang="en-US" altLang="ko-KR" sz="2400" b="1"/>
          </a:p>
          <a:p>
            <a:r>
              <a:rPr lang="en-US" altLang="ko-KR" sz="2400" b="1"/>
              <a:t>201414840 </a:t>
            </a:r>
            <a:r>
              <a:rPr lang="ko-KR" altLang="en-US" sz="2400" b="1"/>
              <a:t>정윤성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563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A55FC-C879-4F6C-84CA-1B36AFB20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7836" y="232288"/>
            <a:ext cx="3496327" cy="894328"/>
          </a:xfrm>
        </p:spPr>
        <p:txBody>
          <a:bodyPr/>
          <a:lstStyle/>
          <a:p>
            <a:r>
              <a:rPr lang="en-US" altLang="ko-KR" dirty="0"/>
              <a:t>DAPP </a:t>
            </a:r>
            <a:r>
              <a:rPr lang="ko-KR" altLang="en-US" dirty="0"/>
              <a:t>구조도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618DF10-9ACC-4E86-9041-763E78F34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249487"/>
            <a:ext cx="19643664" cy="63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4FDB08D-8630-48E7-B0C4-EED03447F117}"/>
              </a:ext>
            </a:extLst>
          </p:cNvPr>
          <p:cNvGrpSpPr/>
          <p:nvPr/>
        </p:nvGrpSpPr>
        <p:grpSpPr>
          <a:xfrm>
            <a:off x="1561530" y="1126616"/>
            <a:ext cx="9068937" cy="5102112"/>
            <a:chOff x="1523885" y="1202797"/>
            <a:chExt cx="9068937" cy="5102112"/>
          </a:xfrm>
        </p:grpSpPr>
        <p:pic>
          <p:nvPicPr>
            <p:cNvPr id="1025" name="_x224136552" descr="EMB000064e83845">
              <a:extLst>
                <a:ext uri="{FF2B5EF4-FFF2-40B4-BE49-F238E27FC236}">
                  <a16:creationId xmlns:a16="http://schemas.microsoft.com/office/drawing/2014/main" id="{BB159C4B-F3DF-4E40-999D-45EB049BB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885" y="1202797"/>
              <a:ext cx="9068937" cy="510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_x224136552" descr="EMB000064e83845">
              <a:extLst>
                <a:ext uri="{FF2B5EF4-FFF2-40B4-BE49-F238E27FC236}">
                  <a16:creationId xmlns:a16="http://schemas.microsoft.com/office/drawing/2014/main" id="{BD995FDD-651A-40FB-87AA-C546C55E27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74" t="35961" r="66704" b="56074"/>
            <a:stretch/>
          </p:blipFill>
          <p:spPr bwMode="auto">
            <a:xfrm>
              <a:off x="2412999" y="2827709"/>
              <a:ext cx="1540151" cy="1189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_x224136552" descr="EMB000064e83845">
              <a:extLst>
                <a:ext uri="{FF2B5EF4-FFF2-40B4-BE49-F238E27FC236}">
                  <a16:creationId xmlns:a16="http://schemas.microsoft.com/office/drawing/2014/main" id="{320EAB61-D242-4F7D-A999-A98921CE01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76" t="26369" r="79893" b="65037"/>
            <a:stretch/>
          </p:blipFill>
          <p:spPr bwMode="auto">
            <a:xfrm>
              <a:off x="2837315" y="3315364"/>
              <a:ext cx="519764" cy="438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_x224136552" descr="EMB000064e83845">
              <a:extLst>
                <a:ext uri="{FF2B5EF4-FFF2-40B4-BE49-F238E27FC236}">
                  <a16:creationId xmlns:a16="http://schemas.microsoft.com/office/drawing/2014/main" id="{BFF3F279-DE4C-4B92-89D6-C6C4D21C74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82" t="26369" r="79893" b="68563"/>
            <a:stretch/>
          </p:blipFill>
          <p:spPr bwMode="auto">
            <a:xfrm>
              <a:off x="3023237" y="2536378"/>
              <a:ext cx="319673" cy="1070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37925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92D5A9-F345-412B-AD7B-B6A41492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403" y="73648"/>
            <a:ext cx="3963194" cy="613382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리뷰 작성</a:t>
            </a:r>
            <a:r>
              <a:rPr lang="en-US" altLang="ko-KR" sz="3200" dirty="0"/>
              <a:t>, </a:t>
            </a:r>
            <a:r>
              <a:rPr lang="ko-KR" altLang="en-US" sz="3200" dirty="0"/>
              <a:t>등록</a:t>
            </a:r>
            <a:r>
              <a:rPr lang="en-US" altLang="ko-KR" sz="3200" dirty="0"/>
              <a:t>, </a:t>
            </a:r>
            <a:r>
              <a:rPr lang="ko-KR" altLang="en-US" sz="3200" dirty="0"/>
              <a:t>확인</a:t>
            </a:r>
          </a:p>
        </p:txBody>
      </p:sp>
      <p:pic>
        <p:nvPicPr>
          <p:cNvPr id="4" name="온라인 미디어 3" title="￬ﾻﾨ￭ﾊﾸ￫ﾞﾙ￫ﾰﾰ￭ﾏﾬ,￫ﾦﾬ￫ﾷﾰ￬ﾞﾑ￬ﾄﾱ, ￫ﾦﾬ￫ﾷﾰ ￫ﾶﾈ￫ﾟﾬ￬ﾘﾤ￪ﾸﾰ">
            <a:hlinkClick r:id="" action="ppaction://media"/>
            <a:extLst>
              <a:ext uri="{FF2B5EF4-FFF2-40B4-BE49-F238E27FC236}">
                <a16:creationId xmlns:a16="http://schemas.microsoft.com/office/drawing/2014/main" id="{76E5EFBD-2ACF-4DE5-BEC8-6314757D55C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03228" y="687030"/>
            <a:ext cx="10415672" cy="585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60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6" name="Group 19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693AB30-0B27-4C50-B8EE-1C14960C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1740" y="2490099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100"/>
              <a:t>REMIX</a:t>
            </a:r>
            <a:r>
              <a:rPr lang="ko-KR" altLang="en-US" sz="3100"/>
              <a:t>를 이용한 </a:t>
            </a:r>
            <a:r>
              <a:rPr lang="en-US" altLang="ko-KR" sz="3100"/>
              <a:t>Mainnet Contract deploy </a:t>
            </a:r>
            <a:br>
              <a:rPr lang="en-US" altLang="ko-KR" sz="3100"/>
            </a:br>
            <a:endParaRPr lang="en-US" altLang="ko-KR" sz="3100"/>
          </a:p>
        </p:txBody>
      </p:sp>
      <p:sp>
        <p:nvSpPr>
          <p:cNvPr id="277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E23BF97D-9251-4E7E-9783-B617B1085E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36" r="18488" b="1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6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5" name="Group 284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86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7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0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5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7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9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693AB30-0B27-4C50-B8EE-1C14960C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1668" y="1215496"/>
            <a:ext cx="536786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400"/>
              <a:t>CONTRACT </a:t>
            </a:r>
            <a:r>
              <a:rPr lang="ko-KR" altLang="en-US" sz="4400"/>
              <a:t>배포</a:t>
            </a:r>
            <a:endParaRPr lang="en-US" altLang="ko-KR" sz="440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4FC3758-0F0D-4E46-92FD-B078C9B435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86" r="-3" b="4420"/>
          <a:stretch/>
        </p:blipFill>
        <p:spPr>
          <a:xfrm>
            <a:off x="1225311" y="812800"/>
            <a:ext cx="3531365" cy="4978400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341" name="Group 340">
            <a:extLst>
              <a:ext uri="{FF2B5EF4-FFF2-40B4-BE49-F238E27FC236}">
                <a16:creationId xmlns:a16="http://schemas.microsoft.com/office/drawing/2014/main" id="{991FDBCC-CEF4-4B54-8508-90670DA1E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342" name="Freeform 32">
              <a:extLst>
                <a:ext uri="{FF2B5EF4-FFF2-40B4-BE49-F238E27FC236}">
                  <a16:creationId xmlns:a16="http://schemas.microsoft.com/office/drawing/2014/main" id="{BAE5C55D-F634-4A90-83A9-1C3A8784F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33">
              <a:extLst>
                <a:ext uri="{FF2B5EF4-FFF2-40B4-BE49-F238E27FC236}">
                  <a16:creationId xmlns:a16="http://schemas.microsoft.com/office/drawing/2014/main" id="{A9699A54-FFCB-4BBF-B2AF-029E12761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34">
              <a:extLst>
                <a:ext uri="{FF2B5EF4-FFF2-40B4-BE49-F238E27FC236}">
                  <a16:creationId xmlns:a16="http://schemas.microsoft.com/office/drawing/2014/main" id="{D02B4EE5-0E95-4638-8264-80307580C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35">
              <a:extLst>
                <a:ext uri="{FF2B5EF4-FFF2-40B4-BE49-F238E27FC236}">
                  <a16:creationId xmlns:a16="http://schemas.microsoft.com/office/drawing/2014/main" id="{2E23494F-0D2C-473D-AFB3-3D2E3DC76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36">
              <a:extLst>
                <a:ext uri="{FF2B5EF4-FFF2-40B4-BE49-F238E27FC236}">
                  <a16:creationId xmlns:a16="http://schemas.microsoft.com/office/drawing/2014/main" id="{CD8EC9AE-E0F2-495F-8247-B7B32845C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37">
              <a:extLst>
                <a:ext uri="{FF2B5EF4-FFF2-40B4-BE49-F238E27FC236}">
                  <a16:creationId xmlns:a16="http://schemas.microsoft.com/office/drawing/2014/main" id="{0BDF6D09-B12A-4B3A-81EB-44E7C6C5B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38">
              <a:extLst>
                <a:ext uri="{FF2B5EF4-FFF2-40B4-BE49-F238E27FC236}">
                  <a16:creationId xmlns:a16="http://schemas.microsoft.com/office/drawing/2014/main" id="{EFB300B0-64FE-4891-9F79-B2E60E2EC2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39">
              <a:extLst>
                <a:ext uri="{FF2B5EF4-FFF2-40B4-BE49-F238E27FC236}">
                  <a16:creationId xmlns:a16="http://schemas.microsoft.com/office/drawing/2014/main" id="{AE781A32-2965-4A89-9EDA-9E65AF2A7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0" name="Freeform 40">
              <a:extLst>
                <a:ext uri="{FF2B5EF4-FFF2-40B4-BE49-F238E27FC236}">
                  <a16:creationId xmlns:a16="http://schemas.microsoft.com/office/drawing/2014/main" id="{D040EF2E-3B91-4C46-8347-1E2495C2E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1" name="Rectangle 41">
              <a:extLst>
                <a:ext uri="{FF2B5EF4-FFF2-40B4-BE49-F238E27FC236}">
                  <a16:creationId xmlns:a16="http://schemas.microsoft.com/office/drawing/2014/main" id="{D677C0FC-FCC5-4EDE-A134-5035DC7F3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866641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1" name="Group 138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0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9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693AB30-0B27-4C50-B8EE-1C14960C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/>
              <a:t>CONTRACT </a:t>
            </a:r>
            <a:r>
              <a:rPr lang="ko-KR" altLang="en-US" sz="4800"/>
              <a:t>배포완료</a:t>
            </a:r>
            <a:endParaRPr lang="en-US" altLang="ko-KR" sz="4800"/>
          </a:p>
        </p:txBody>
      </p:sp>
      <p:sp>
        <p:nvSpPr>
          <p:cNvPr id="242" name="Round Diagonal Corner Rectangle 6">
            <a:extLst>
              <a:ext uri="{FF2B5EF4-FFF2-40B4-BE49-F238E27FC236}">
                <a16:creationId xmlns:a16="http://schemas.microsoft.com/office/drawing/2014/main" id="{C1C3FA74-6158-4157-A8F0-8CAE5091F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스크린샷, 컴퓨터, 실내, 노트북이(가) 표시된 사진&#10;&#10;자동 생성된 설명">
            <a:extLst>
              <a:ext uri="{FF2B5EF4-FFF2-40B4-BE49-F238E27FC236}">
                <a16:creationId xmlns:a16="http://schemas.microsoft.com/office/drawing/2014/main" id="{F2676219-C60F-452D-A903-08485B56F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35236"/>
          <a:stretch/>
        </p:blipFill>
        <p:spPr>
          <a:xfrm>
            <a:off x="973635" y="951493"/>
            <a:ext cx="10266669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10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93AB30-0B27-4C50-B8EE-1C14960C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/>
              <a:t>CONTRACT </a:t>
            </a:r>
            <a:r>
              <a:rPr lang="ko-KR" altLang="en-US" sz="4800" dirty="0"/>
              <a:t>배포완료</a:t>
            </a:r>
            <a:endParaRPr lang="en-US" altLang="ko-KR" sz="48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47F6AC1-6ADE-4259-828A-B3B700644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08" y="416825"/>
            <a:ext cx="11125772" cy="33275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6037F7-ED2F-4961-B015-A95EE8EC4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036" y="4126802"/>
            <a:ext cx="10312930" cy="41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448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234</Words>
  <Application>Microsoft Office PowerPoint</Application>
  <PresentationFormat>와이드스크린</PresentationFormat>
  <Paragraphs>54</Paragraphs>
  <Slides>32</Slides>
  <Notes>5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맑은 고딕</vt:lpstr>
      <vt:lpstr>Arial</vt:lpstr>
      <vt:lpstr>Tw Cen MT</vt:lpstr>
      <vt:lpstr>회로</vt:lpstr>
      <vt:lpstr>Yamconomy</vt:lpstr>
      <vt:lpstr>프로젝트 동기</vt:lpstr>
      <vt:lpstr>PowerPoint 프레젠테이션</vt:lpstr>
      <vt:lpstr>DAPP 구조도</vt:lpstr>
      <vt:lpstr>리뷰 작성, 등록, 확인</vt:lpstr>
      <vt:lpstr>REMIX를 이용한 Mainnet Contract deploy  </vt:lpstr>
      <vt:lpstr>CONTRACT 배포</vt:lpstr>
      <vt:lpstr>CONTRACT 배포완료</vt:lpstr>
      <vt:lpstr>CONTRACT 배포완료</vt:lpstr>
      <vt:lpstr>WEB에서의 리뷰 작성</vt:lpstr>
      <vt:lpstr>리뷰 내용 작성</vt:lpstr>
      <vt:lpstr>리뷰 등록 후 ,  해당 CONTRACT에서  트랜잭션 확인</vt:lpstr>
      <vt:lpstr>작성된 리뷰 불러오기.</vt:lpstr>
      <vt:lpstr>리뷰 작성자 주소 확인</vt:lpstr>
      <vt:lpstr>Review Vote</vt:lpstr>
      <vt:lpstr>PowerPoint 프레젠테이션</vt:lpstr>
      <vt:lpstr>Vote 시 트랜잭션 생성</vt:lpstr>
      <vt:lpstr>Vote 시 트랜잭션 생성</vt:lpstr>
      <vt:lpstr>Vote 0        Vote 1</vt:lpstr>
      <vt:lpstr>Ether scan 을 통해 해당 리뷰가 얼마만큼의 vote를 받았는지 확인 가능</vt:lpstr>
      <vt:lpstr>Vote 1        Vote 3</vt:lpstr>
      <vt:lpstr>위치 상세 검색</vt:lpstr>
      <vt:lpstr>해당 가게의 상세 위치를  kakao map을 통하여 알려줌.</vt:lpstr>
      <vt:lpstr>REMIX를 이용한 ERC-20 Token contract 배포</vt:lpstr>
      <vt:lpstr>토큰 컨트랙트 생성</vt:lpstr>
      <vt:lpstr>PowerPoint 프레젠테이션</vt:lpstr>
      <vt:lpstr>PowerPoint 프레젠테이션</vt:lpstr>
      <vt:lpstr>토큰 거래 성공 (198)</vt:lpstr>
      <vt:lpstr>PowerPoint 프레젠테이션</vt:lpstr>
      <vt:lpstr>앞으로 할일</vt:lpstr>
      <vt:lpstr>PowerPoint 프레젠테이션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Yamconomy</dc:title>
  <dc:creator>Yoon Sung Jung</dc:creator>
  <cp:lastModifiedBy>Yoon Sung Jung</cp:lastModifiedBy>
  <cp:revision>1</cp:revision>
  <dcterms:created xsi:type="dcterms:W3CDTF">2019-06-08T08:08:58Z</dcterms:created>
  <dcterms:modified xsi:type="dcterms:W3CDTF">2019-06-08T08:10:29Z</dcterms:modified>
</cp:coreProperties>
</file>